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30"/>
  </p:notesMasterIdLst>
  <p:sldIdLst>
    <p:sldId id="256" r:id="rId2"/>
    <p:sldId id="259" r:id="rId3"/>
    <p:sldId id="260" r:id="rId4"/>
    <p:sldId id="257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8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730DBA-AEF1-49B4-9B8D-46DC3C3FD4E7}">
          <p14:sldIdLst>
            <p14:sldId id="256"/>
            <p14:sldId id="259"/>
          </p14:sldIdLst>
        </p14:section>
        <p14:section name="Untitled Section" id="{B13921A6-AA2A-4C4A-92A8-8524A6A47435}">
          <p14:sldIdLst>
            <p14:sldId id="260"/>
            <p14:sldId id="257"/>
            <p14:sldId id="261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1"/>
            <p14:sldId id="270"/>
            <p14:sldId id="272"/>
            <p14:sldId id="278"/>
            <p14:sldId id="273"/>
            <p14:sldId id="274"/>
            <p14:sldId id="275"/>
            <p14:sldId id="276"/>
            <p14:sldId id="279"/>
            <p14:sldId id="280"/>
            <p14:sldId id="281"/>
            <p14:sldId id="282"/>
            <p14:sldId id="283"/>
            <p14:sldId id="284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67A5F-5765-42F2-BCDD-F86DDE3D3ADF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E7036-AB65-4216-AC97-7076A11E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4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E7036-AB65-4216-AC97-7076A11E0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3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E7036-AB65-4216-AC97-7076A11E0B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3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1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744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4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9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06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3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7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9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6FAAA-7BFC-4351-ABE6-F360069C2D0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23C06-213B-4DD2-93D7-501EC9FD1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8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E01B-8791-D051-1525-FF877EE70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346205"/>
            <a:ext cx="9448800" cy="1825096"/>
          </a:xfrm>
        </p:spPr>
        <p:txBody>
          <a:bodyPr/>
          <a:lstStyle/>
          <a:p>
            <a:r>
              <a:rPr lang="en-US" b="1" u="sng" dirty="0"/>
              <a:t>BANKING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BA66E-E96D-E48D-59BB-9F402BAEE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933" y="3171301"/>
            <a:ext cx="9448800" cy="393166"/>
          </a:xfrm>
        </p:spPr>
        <p:txBody>
          <a:bodyPr/>
          <a:lstStyle/>
          <a:p>
            <a:r>
              <a:rPr lang="en-US" dirty="0"/>
              <a:t>BASED ON PANDAS,MATPLOTLIB AND SEABORN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4B95E-7E22-FAC5-2A00-3D07B150AC22}"/>
              </a:ext>
            </a:extLst>
          </p:cNvPr>
          <p:cNvSpPr txBox="1"/>
          <p:nvPr/>
        </p:nvSpPr>
        <p:spPr>
          <a:xfrm>
            <a:off x="5613400" y="3564467"/>
            <a:ext cx="310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– Priyanshu</a:t>
            </a:r>
          </a:p>
        </p:txBody>
      </p:sp>
    </p:spTree>
    <p:extLst>
      <p:ext uri="{BB962C8B-B14F-4D97-AF65-F5344CB8AC3E}">
        <p14:creationId xmlns:p14="http://schemas.microsoft.com/office/powerpoint/2010/main" val="143946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51C9A-EB91-9421-D0C5-BA577F29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67" y="482600"/>
            <a:ext cx="7255934" cy="637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D59E0-08AE-5959-BAA8-8F0F57D037B1}"/>
              </a:ext>
            </a:extLst>
          </p:cNvPr>
          <p:cNvSpPr txBox="1"/>
          <p:nvPr/>
        </p:nvSpPr>
        <p:spPr>
          <a:xfrm>
            <a:off x="0" y="2887682"/>
            <a:ext cx="4936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boxplot compares how account balances are distributed between </a:t>
            </a:r>
            <a:r>
              <a:rPr lang="en-US" b="1" dirty="0"/>
              <a:t>male</a:t>
            </a:r>
            <a:r>
              <a:rPr lang="en-US" dirty="0"/>
              <a:t> and </a:t>
            </a:r>
            <a:r>
              <a:rPr lang="en-US" b="1" dirty="0"/>
              <a:t>female</a:t>
            </a:r>
            <a:r>
              <a:rPr lang="en-US" dirty="0"/>
              <a:t> customers.</a:t>
            </a:r>
          </a:p>
          <a:p>
            <a:r>
              <a:rPr lang="en-US" dirty="0"/>
              <a:t>At a glance, both groups have a </a:t>
            </a:r>
            <a:r>
              <a:rPr lang="en-US" b="1" dirty="0"/>
              <a:t>very similar distribution</a:t>
            </a:r>
            <a:r>
              <a:rPr lang="en-US" dirty="0"/>
              <a:t>:</a:t>
            </a:r>
          </a:p>
          <a:p>
            <a:r>
              <a:rPr lang="en-US" dirty="0"/>
              <a:t>The </a:t>
            </a:r>
            <a:r>
              <a:rPr lang="en-US" b="1" dirty="0"/>
              <a:t>median balance</a:t>
            </a:r>
            <a:r>
              <a:rPr lang="en-US" dirty="0"/>
              <a:t> is almost the same for both.</a:t>
            </a:r>
          </a:p>
          <a:p>
            <a:r>
              <a:rPr lang="en-US" dirty="0"/>
              <a:t>The overall </a:t>
            </a:r>
            <a:r>
              <a:rPr lang="en-US" b="1" dirty="0"/>
              <a:t>range and spread</a:t>
            </a:r>
            <a:r>
              <a:rPr lang="en-US" dirty="0"/>
              <a:t> of balances is also quite comparable.</a:t>
            </a:r>
          </a:p>
          <a:p>
            <a:r>
              <a:rPr lang="en-US" dirty="0"/>
              <a:t>Both genders have some high-balance outliers, but there’s no strong indication that one gender consistently holds more money than the other.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BD932-37B0-0A68-867A-83273EB60891}"/>
              </a:ext>
            </a:extLst>
          </p:cNvPr>
          <p:cNvSpPr txBox="1"/>
          <p:nvPr/>
        </p:nvSpPr>
        <p:spPr>
          <a:xfrm>
            <a:off x="67733" y="1397000"/>
            <a:ext cx="4758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Balance Distribution by Gender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33073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57FFA-3CA9-E3E2-F2F6-EEB344F17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/>
          <a:stretch>
            <a:fillRect/>
          </a:stretch>
        </p:blipFill>
        <p:spPr>
          <a:xfrm>
            <a:off x="4944533" y="1508880"/>
            <a:ext cx="7247468" cy="534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CF3A7-3448-68B9-3BD8-16270E1D5D1A}"/>
              </a:ext>
            </a:extLst>
          </p:cNvPr>
          <p:cNvSpPr txBox="1"/>
          <p:nvPr/>
        </p:nvSpPr>
        <p:spPr>
          <a:xfrm>
            <a:off x="0" y="2209799"/>
            <a:ext cx="49445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bar chart shows the number of customers by gender.</a:t>
            </a:r>
          </a:p>
          <a:p>
            <a:r>
              <a:rPr lang="en-US" dirty="0"/>
              <a:t>We can see that </a:t>
            </a:r>
            <a:r>
              <a:rPr lang="en-US" b="1" dirty="0"/>
              <a:t>male customers slightly outnumber female customers</a:t>
            </a:r>
            <a:r>
              <a:rPr lang="en-US" dirty="0"/>
              <a:t> in this dataset.</a:t>
            </a:r>
          </a:p>
          <a:p>
            <a:r>
              <a:rPr lang="en-US" dirty="0"/>
              <a:t>Around </a:t>
            </a:r>
            <a:r>
              <a:rPr lang="en-US" b="1" dirty="0"/>
              <a:t>5,500 male</a:t>
            </a:r>
            <a:r>
              <a:rPr lang="en-US" dirty="0"/>
              <a:t> customers</a:t>
            </a:r>
          </a:p>
          <a:p>
            <a:r>
              <a:rPr lang="en-US" dirty="0"/>
              <a:t>Around </a:t>
            </a:r>
            <a:r>
              <a:rPr lang="en-US" b="1" dirty="0"/>
              <a:t>4,500 female</a:t>
            </a:r>
            <a:r>
              <a:rPr lang="en-US" dirty="0"/>
              <a:t> customers</a:t>
            </a:r>
          </a:p>
          <a:p>
            <a:r>
              <a:rPr lang="en-US" dirty="0"/>
              <a:t>The difference isn’t huge, but it's clear that the customer base leans more toward males.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89DB8-01B9-9916-6917-1D7C9E320E91}"/>
              </a:ext>
            </a:extLst>
          </p:cNvPr>
          <p:cNvSpPr txBox="1"/>
          <p:nvPr/>
        </p:nvSpPr>
        <p:spPr>
          <a:xfrm>
            <a:off x="4944533" y="414867"/>
            <a:ext cx="675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Customer Count by Gender</a:t>
            </a:r>
          </a:p>
        </p:txBody>
      </p:sp>
    </p:spTree>
    <p:extLst>
      <p:ext uri="{BB962C8B-B14F-4D97-AF65-F5344CB8AC3E}">
        <p14:creationId xmlns:p14="http://schemas.microsoft.com/office/powerpoint/2010/main" val="348264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25F6E-3630-A5B8-D164-2753CA50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4" y="1393482"/>
            <a:ext cx="7425266" cy="5464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BD11B-1C0F-26A6-70C4-62AED1942088}"/>
              </a:ext>
            </a:extLst>
          </p:cNvPr>
          <p:cNvSpPr txBox="1"/>
          <p:nvPr/>
        </p:nvSpPr>
        <p:spPr>
          <a:xfrm>
            <a:off x="4766734" y="541866"/>
            <a:ext cx="742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Number of Products Held by 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AEB5-B353-565D-BDE2-33C686CF47A8}"/>
              </a:ext>
            </a:extLst>
          </p:cNvPr>
          <p:cNvSpPr txBox="1"/>
          <p:nvPr/>
        </p:nvSpPr>
        <p:spPr>
          <a:xfrm>
            <a:off x="0" y="1943815"/>
            <a:ext cx="476673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chart shows how many products each customer holds.</a:t>
            </a:r>
          </a:p>
          <a:p>
            <a:r>
              <a:rPr lang="en-US" sz="2000" dirty="0"/>
              <a:t>Most customers use either </a:t>
            </a:r>
            <a:r>
              <a:rPr lang="en-US" sz="2000" b="1" dirty="0"/>
              <a:t>1 or 2 products</a:t>
            </a:r>
            <a:r>
              <a:rPr lang="en-US" sz="2000" dirty="0"/>
              <a:t>, with:</a:t>
            </a:r>
          </a:p>
          <a:p>
            <a:r>
              <a:rPr lang="en-US" sz="2000" dirty="0"/>
              <a:t>Over </a:t>
            </a:r>
            <a:r>
              <a:rPr lang="en-US" sz="2000" b="1" dirty="0"/>
              <a:t>5,000 customers</a:t>
            </a:r>
            <a:r>
              <a:rPr lang="en-US" sz="2000" dirty="0"/>
              <a:t> having just </a:t>
            </a:r>
            <a:r>
              <a:rPr lang="en-US" sz="2000" b="1" dirty="0"/>
              <a:t>1 product</a:t>
            </a:r>
            <a:endParaRPr lang="en-US" sz="2000" dirty="0"/>
          </a:p>
          <a:p>
            <a:r>
              <a:rPr lang="en-US" sz="2000" dirty="0"/>
              <a:t>Around </a:t>
            </a:r>
            <a:r>
              <a:rPr lang="en-US" sz="2000" b="1" dirty="0"/>
              <a:t>4,500 customers</a:t>
            </a:r>
            <a:r>
              <a:rPr lang="en-US" sz="2000" dirty="0"/>
              <a:t> using </a:t>
            </a:r>
            <a:r>
              <a:rPr lang="en-US" sz="2000" b="1" dirty="0"/>
              <a:t>2 products</a:t>
            </a:r>
            <a:endParaRPr lang="en-US" sz="2000" dirty="0"/>
          </a:p>
          <a:p>
            <a:r>
              <a:rPr lang="en-US" sz="2000" dirty="0"/>
              <a:t>Very few customers hold </a:t>
            </a:r>
            <a:r>
              <a:rPr lang="en-US" sz="2000" b="1" dirty="0"/>
              <a:t>3 or more products</a:t>
            </a:r>
            <a:r>
              <a:rPr lang="en-US" sz="2000" dirty="0"/>
              <a:t>, and the number drops sharply after that.</a:t>
            </a:r>
          </a:p>
          <a:p>
            <a:r>
              <a:rPr lang="en-US" sz="2000" b="1" dirty="0"/>
              <a:t>3-product holders</a:t>
            </a:r>
            <a:r>
              <a:rPr lang="en-US" sz="2000" dirty="0"/>
              <a:t> are rare</a:t>
            </a:r>
          </a:p>
          <a:p>
            <a:r>
              <a:rPr lang="en-US" sz="2000" b="1" dirty="0"/>
              <a:t>4-product holders</a:t>
            </a:r>
            <a:r>
              <a:rPr lang="en-US" sz="2000" dirty="0"/>
              <a:t> are almost nonexistent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45F5D-EDFF-63D5-1560-88AF0863FCBB}"/>
              </a:ext>
            </a:extLst>
          </p:cNvPr>
          <p:cNvSpPr txBox="1"/>
          <p:nvPr/>
        </p:nvSpPr>
        <p:spPr>
          <a:xfrm>
            <a:off x="0" y="1574483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Description :</a:t>
            </a:r>
          </a:p>
        </p:txBody>
      </p:sp>
    </p:spTree>
    <p:extLst>
      <p:ext uri="{BB962C8B-B14F-4D97-AF65-F5344CB8AC3E}">
        <p14:creationId xmlns:p14="http://schemas.microsoft.com/office/powerpoint/2010/main" val="20640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30F8-8A99-1769-68AE-2BC4D0B3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/>
          <a:stretch>
            <a:fillRect/>
          </a:stretch>
        </p:blipFill>
        <p:spPr>
          <a:xfrm>
            <a:off x="5223933" y="1524000"/>
            <a:ext cx="6882101" cy="533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C29B7-A556-8762-4DCD-EAB57C14CEFF}"/>
              </a:ext>
            </a:extLst>
          </p:cNvPr>
          <p:cNvSpPr txBox="1"/>
          <p:nvPr/>
        </p:nvSpPr>
        <p:spPr>
          <a:xfrm>
            <a:off x="4876801" y="474134"/>
            <a:ext cx="6882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Churn vs. Retained Customers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B1061-B8DE-5062-ECDE-4882018FFD73}"/>
              </a:ext>
            </a:extLst>
          </p:cNvPr>
          <p:cNvSpPr txBox="1"/>
          <p:nvPr/>
        </p:nvSpPr>
        <p:spPr>
          <a:xfrm>
            <a:off x="-1" y="2133601"/>
            <a:ext cx="52239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chart compares the number of customers who </a:t>
            </a:r>
            <a:r>
              <a:rPr lang="en-US" b="1" dirty="0"/>
              <a:t>churned</a:t>
            </a:r>
            <a:r>
              <a:rPr lang="en-US" dirty="0"/>
              <a:t> (left the company) with those who </a:t>
            </a:r>
            <a:r>
              <a:rPr lang="en-US" b="1" dirty="0"/>
              <a:t>stayed</a:t>
            </a:r>
            <a:r>
              <a:rPr lang="en-US" dirty="0"/>
              <a:t>.</a:t>
            </a:r>
          </a:p>
          <a:p>
            <a:r>
              <a:rPr lang="en-US" dirty="0"/>
              <a:t>The difference is clear:</a:t>
            </a:r>
          </a:p>
          <a:p>
            <a:r>
              <a:rPr lang="en-US" dirty="0"/>
              <a:t>Around </a:t>
            </a:r>
            <a:r>
              <a:rPr lang="en-US" b="1" dirty="0"/>
              <a:t>8,000 customers</a:t>
            </a:r>
            <a:r>
              <a:rPr lang="en-US" dirty="0"/>
              <a:t> are </a:t>
            </a:r>
            <a:r>
              <a:rPr lang="en-US" b="1" dirty="0"/>
              <a:t>still active</a:t>
            </a:r>
            <a:r>
              <a:rPr lang="en-US" dirty="0"/>
              <a:t> (Exited = 0, blue)</a:t>
            </a:r>
          </a:p>
          <a:p>
            <a:r>
              <a:rPr lang="en-US" dirty="0"/>
              <a:t>Around </a:t>
            </a:r>
            <a:r>
              <a:rPr lang="en-US" b="1" dirty="0"/>
              <a:t>2,000 customers</a:t>
            </a:r>
            <a:r>
              <a:rPr lang="en-US" dirty="0"/>
              <a:t> have </a:t>
            </a:r>
            <a:r>
              <a:rPr lang="en-US" b="1" dirty="0"/>
              <a:t>churned</a:t>
            </a:r>
            <a:r>
              <a:rPr lang="en-US" dirty="0"/>
              <a:t> (Exited = 1, red)</a:t>
            </a:r>
          </a:p>
          <a:p>
            <a:r>
              <a:rPr lang="en-US" dirty="0"/>
              <a:t>That means roughly </a:t>
            </a:r>
            <a:r>
              <a:rPr lang="en-US" b="1" dirty="0"/>
              <a:t>1 in 5 customers have left</a:t>
            </a:r>
            <a:r>
              <a:rPr lang="en-US" dirty="0"/>
              <a:t>. This gives us a churn rate of about </a:t>
            </a:r>
            <a:r>
              <a:rPr lang="en-US" b="1" dirty="0"/>
              <a:t>20%</a:t>
            </a:r>
            <a:r>
              <a:rPr lang="en-US" dirty="0"/>
              <a:t>, which is a strong signal to look deeper into </a:t>
            </a:r>
            <a:r>
              <a:rPr lang="en-US" b="1" dirty="0"/>
              <a:t>why</a:t>
            </a:r>
            <a:r>
              <a:rPr lang="en-US" dirty="0"/>
              <a:t> those customers exited.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0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8AE0E-57E4-A7FE-9B49-FE0366380466}"/>
              </a:ext>
            </a:extLst>
          </p:cNvPr>
          <p:cNvSpPr txBox="1"/>
          <p:nvPr/>
        </p:nvSpPr>
        <p:spPr>
          <a:xfrm>
            <a:off x="0" y="1779687"/>
            <a:ext cx="1219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bar chart answers a key question — does having an active credit card reduce the chance of churn?</a:t>
            </a:r>
          </a:p>
          <a:p>
            <a:r>
              <a:rPr lang="en-US" sz="2800" dirty="0"/>
              <a:t>The answer is </a:t>
            </a:r>
            <a:r>
              <a:rPr lang="en-US" sz="2800" b="1" dirty="0"/>
              <a:t>yes</a:t>
            </a:r>
            <a:r>
              <a:rPr lang="en-US" sz="2800" dirty="0"/>
              <a:t>.</a:t>
            </a:r>
          </a:p>
          <a:p>
            <a:r>
              <a:rPr lang="en-US" sz="2800" dirty="0"/>
              <a:t>Customers </a:t>
            </a:r>
            <a:r>
              <a:rPr lang="en-US" sz="2800" b="1" dirty="0"/>
              <a:t>without an active credit card</a:t>
            </a:r>
            <a:r>
              <a:rPr lang="en-US" sz="2800" dirty="0"/>
              <a:t> (</a:t>
            </a:r>
            <a:r>
              <a:rPr lang="en-US" sz="2800" dirty="0" err="1"/>
              <a:t>IsActiveMember</a:t>
            </a:r>
            <a:r>
              <a:rPr lang="en-US" sz="2800" dirty="0"/>
              <a:t> = 0) have a </a:t>
            </a:r>
            <a:r>
              <a:rPr lang="en-US" sz="2800" b="1" dirty="0"/>
              <a:t>churn rate of ~27%</a:t>
            </a:r>
            <a:endParaRPr lang="en-US" sz="2800" dirty="0"/>
          </a:p>
          <a:p>
            <a:r>
              <a:rPr lang="en-US" sz="2800" dirty="0"/>
              <a:t>Customers </a:t>
            </a:r>
            <a:r>
              <a:rPr lang="en-US" sz="2800" b="1" dirty="0"/>
              <a:t>with an active credit card</a:t>
            </a:r>
            <a:r>
              <a:rPr lang="en-US" sz="2800" dirty="0"/>
              <a:t> (</a:t>
            </a:r>
            <a:r>
              <a:rPr lang="en-US" sz="2800" dirty="0" err="1"/>
              <a:t>IsActiveMember</a:t>
            </a:r>
            <a:r>
              <a:rPr lang="en-US" sz="2800" dirty="0"/>
              <a:t> = 1) churn at a much lower rate of </a:t>
            </a:r>
            <a:r>
              <a:rPr lang="en-US" sz="2800" b="1" dirty="0"/>
              <a:t>~14%</a:t>
            </a:r>
            <a:endParaRPr lang="en-US" sz="2800" dirty="0"/>
          </a:p>
          <a:p>
            <a:r>
              <a:rPr lang="en-US" sz="2800" dirty="0"/>
              <a:t>That’s nearly </a:t>
            </a:r>
            <a:r>
              <a:rPr lang="en-US" sz="2800" b="1" dirty="0"/>
              <a:t>double the churn rate</a:t>
            </a:r>
            <a:r>
              <a:rPr lang="en-US" sz="2800" dirty="0"/>
              <a:t> among inactive credit card holders.</a:t>
            </a:r>
          </a:p>
          <a:p>
            <a:r>
              <a:rPr lang="en-US" sz="2800" dirty="0"/>
              <a:t>This clearly shows that </a:t>
            </a:r>
            <a:r>
              <a:rPr lang="en-US" sz="2800" b="1" dirty="0"/>
              <a:t>active credit card engagement helps retain customers</a:t>
            </a:r>
            <a:r>
              <a:rPr lang="en-US" sz="2800" dirty="0"/>
              <a:t>. It might reflect better involvement, trust, or satisfaction—either way, encouraging customers to use their credit cards could be a powerful way to reduce churn.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4DCCC-E9D9-6D3D-0B63-7D1063C27A77}"/>
              </a:ext>
            </a:extLst>
          </p:cNvPr>
          <p:cNvSpPr txBox="1"/>
          <p:nvPr/>
        </p:nvSpPr>
        <p:spPr>
          <a:xfrm>
            <a:off x="4851400" y="4318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Churn Rate by Active Credit Card Status</a:t>
            </a:r>
          </a:p>
        </p:txBody>
      </p:sp>
    </p:spTree>
    <p:extLst>
      <p:ext uri="{BB962C8B-B14F-4D97-AF65-F5344CB8AC3E}">
        <p14:creationId xmlns:p14="http://schemas.microsoft.com/office/powerpoint/2010/main" val="81290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8D6D7-A54F-5DB4-5641-6040C0EED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FD04C-325F-C612-5A07-8D4DC574C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" t="24814" r="12552" b="543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6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F87D3-4C06-1F31-563E-1620AE530C96}"/>
              </a:ext>
            </a:extLst>
          </p:cNvPr>
          <p:cNvSpPr txBox="1"/>
          <p:nvPr/>
        </p:nvSpPr>
        <p:spPr>
          <a:xfrm>
            <a:off x="4428067" y="524933"/>
            <a:ext cx="6747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"Data Distribution Using Scatterplot"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0EED3-022F-EAD3-4780-5A9FBD9200F2}"/>
              </a:ext>
            </a:extLst>
          </p:cNvPr>
          <p:cNvSpPr txBox="1"/>
          <p:nvPr/>
        </p:nvSpPr>
        <p:spPr>
          <a:xfrm>
            <a:off x="702733" y="2598003"/>
            <a:ext cx="1102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Exploring Credit Score Patterns Across Key Bank Features</a:t>
            </a:r>
          </a:p>
          <a:p>
            <a:r>
              <a:rPr lang="en-US" sz="2800" dirty="0"/>
              <a:t>In this section, we visualized how a customer's </a:t>
            </a:r>
            <a:r>
              <a:rPr lang="en-US" sz="2800" b="1" dirty="0"/>
              <a:t>Credit Score</a:t>
            </a:r>
            <a:r>
              <a:rPr lang="en-US" sz="2800" dirty="0"/>
              <a:t> is distributed against three important banking attributes: </a:t>
            </a:r>
            <a:r>
              <a:rPr lang="en-US" sz="2800" b="1" dirty="0"/>
              <a:t>Tenure</a:t>
            </a:r>
            <a:r>
              <a:rPr lang="en-US" sz="2800" dirty="0"/>
              <a:t>, </a:t>
            </a:r>
            <a:r>
              <a:rPr lang="en-US" sz="2800" b="1" dirty="0"/>
              <a:t>Balance</a:t>
            </a:r>
            <a:r>
              <a:rPr lang="en-US" sz="2800" dirty="0"/>
              <a:t>, and </a:t>
            </a:r>
            <a:r>
              <a:rPr lang="en-US" sz="2800" b="1" dirty="0"/>
              <a:t>Estimated Salary</a:t>
            </a:r>
            <a:r>
              <a:rPr lang="en-US" sz="2800" dirty="0"/>
              <a:t>. Using scatter plots, we aimed to uncover any potential correlations or unusual data patterns.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4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81486-0AD5-61CA-6478-E629C29B0F19}"/>
              </a:ext>
            </a:extLst>
          </p:cNvPr>
          <p:cNvSpPr txBox="1"/>
          <p:nvPr/>
        </p:nvSpPr>
        <p:spPr>
          <a:xfrm>
            <a:off x="5604933" y="263121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"Data Distribution Using Scatterplot"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60E3B-8490-C2ED-A7ED-F08D94CF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09"/>
          <a:stretch>
            <a:fillRect/>
          </a:stretch>
        </p:blipFill>
        <p:spPr>
          <a:xfrm>
            <a:off x="0" y="2564412"/>
            <a:ext cx="12192000" cy="42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4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63DC8-FDAC-18D1-240A-EE2133FCE890}"/>
              </a:ext>
            </a:extLst>
          </p:cNvPr>
          <p:cNvSpPr txBox="1"/>
          <p:nvPr/>
        </p:nvSpPr>
        <p:spPr>
          <a:xfrm>
            <a:off x="135467" y="2099733"/>
            <a:ext cx="12192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Plot 1: Credit Score vs. Tenure</a:t>
            </a:r>
            <a:endParaRPr lang="en-US" b="1" u="sng" dirty="0"/>
          </a:p>
          <a:p>
            <a:r>
              <a:rPr lang="en-US" sz="2800" dirty="0"/>
              <a:t>Each vertical column of points corresponds to a specific tenure (ranging from 0 to 10 years).</a:t>
            </a:r>
          </a:p>
          <a:p>
            <a:r>
              <a:rPr lang="en-US" sz="2800" dirty="0"/>
              <a:t>The uniform spread of credit scores across all tenure values suggests </a:t>
            </a:r>
            <a:r>
              <a:rPr lang="en-US" sz="2800" b="1" dirty="0"/>
              <a:t>no strong correlation</a:t>
            </a:r>
            <a:r>
              <a:rPr lang="en-US" sz="2800" dirty="0"/>
              <a:t> between tenure and credit score.</a:t>
            </a:r>
          </a:p>
          <a:p>
            <a:r>
              <a:rPr lang="en-US" sz="2800" dirty="0"/>
              <a:t>This implies that simply staying longer with the bank does not guarantee a better credit score.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D9DD72D-CB89-8590-282D-6554590FB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7" y="2535439"/>
            <a:ext cx="11837581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today’s competitive banking environment, retaining customers is just as crucial as acquiring them. Using a real-world dataset of over 10,000 bank customers, this project explores key factors influencing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churn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—that is, when a customer decides to leave the bank.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the help of Python libraries 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pandas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matplotlib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seaborn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we performed exploratory data analysis to identify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patterns, trends, and potential red flags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customer behavior. Our focus was to uncover which demographics, account features, and behavioral attributes most affect churn likelihood.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data-driven story aims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 churn distribution across various customer segments.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the impact of factors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credit 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geography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actionable insights to improve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retention strategies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844FF-8B94-9D38-7663-BD3D21BCF8C0}"/>
              </a:ext>
            </a:extLst>
          </p:cNvPr>
          <p:cNvSpPr txBox="1"/>
          <p:nvPr/>
        </p:nvSpPr>
        <p:spPr>
          <a:xfrm>
            <a:off x="99236" y="1630326"/>
            <a:ext cx="6691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 b="1" u="sng" dirty="0">
                <a:latin typeface="Arial" panose="020B0604020202020204" pitchFamily="34" charset="0"/>
              </a:rPr>
              <a:t>📖 Data Story (Introduction &amp; Objective)</a:t>
            </a:r>
            <a:endParaRPr lang="en-US" sz="3000" b="1" u="sng" dirty="0"/>
          </a:p>
        </p:txBody>
      </p:sp>
    </p:spTree>
    <p:extLst>
      <p:ext uri="{BB962C8B-B14F-4D97-AF65-F5344CB8AC3E}">
        <p14:creationId xmlns:p14="http://schemas.microsoft.com/office/powerpoint/2010/main" val="28956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A5FCBC-D8C6-2E60-297C-5537FBB51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644EC-D336-A96B-D1D8-D622292A7944}"/>
              </a:ext>
            </a:extLst>
          </p:cNvPr>
          <p:cNvSpPr txBox="1"/>
          <p:nvPr/>
        </p:nvSpPr>
        <p:spPr>
          <a:xfrm>
            <a:off x="0" y="1921933"/>
            <a:ext cx="1219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Plot 2: Credit Score vs. Balance</a:t>
            </a:r>
            <a:endParaRPr lang="en-US" b="1" u="sng" dirty="0"/>
          </a:p>
          <a:p>
            <a:r>
              <a:rPr lang="en-US" sz="2800" dirty="0"/>
              <a:t>Here, we observe an interesting cluster of customers with </a:t>
            </a:r>
            <a:r>
              <a:rPr lang="en-US" sz="2800" b="1" dirty="0"/>
              <a:t>zero balance</a:t>
            </a:r>
            <a:r>
              <a:rPr lang="en-US" sz="2800" dirty="0"/>
              <a:t>, regardless of their credit scores.</a:t>
            </a:r>
          </a:p>
          <a:p>
            <a:r>
              <a:rPr lang="en-US" sz="2800" dirty="0"/>
              <a:t>Aside from this, credit scores are densely packed around the middle balance range, forming a circular pattern.</a:t>
            </a:r>
          </a:p>
          <a:p>
            <a:r>
              <a:rPr lang="en-US" sz="2800" dirty="0"/>
              <a:t>This could indicate a </a:t>
            </a:r>
            <a:r>
              <a:rPr lang="en-US" sz="2800" b="1" dirty="0"/>
              <a:t>large customer segment with moderate balances and varied credit scores</a:t>
            </a:r>
            <a:r>
              <a:rPr lang="en-US" sz="2800" dirty="0"/>
              <a:t>, but again, </a:t>
            </a:r>
            <a:r>
              <a:rPr lang="en-US" sz="2800" b="1" dirty="0"/>
              <a:t>no strong linear correlation</a:t>
            </a:r>
            <a:r>
              <a:rPr lang="en-US" sz="2800" dirty="0"/>
              <a:t> is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135F7-FE70-1697-0C28-2960B860D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F20EB-E847-F132-CDA5-A52FEE1EAAE7}"/>
              </a:ext>
            </a:extLst>
          </p:cNvPr>
          <p:cNvSpPr txBox="1"/>
          <p:nvPr/>
        </p:nvSpPr>
        <p:spPr>
          <a:xfrm>
            <a:off x="160867" y="1837267"/>
            <a:ext cx="113453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Plot 3 - Credit Score vs. Estimated Salary</a:t>
            </a:r>
            <a:endParaRPr lang="en-US" b="1" u="sng" dirty="0"/>
          </a:p>
          <a:p>
            <a:r>
              <a:rPr lang="en-US" sz="2800" dirty="0"/>
              <a:t>This plot displays a </a:t>
            </a:r>
            <a:r>
              <a:rPr lang="en-US" sz="2800" b="1" dirty="0"/>
              <a:t>uniform distribution</a:t>
            </a:r>
            <a:r>
              <a:rPr lang="en-US" sz="2800" dirty="0"/>
              <a:t> of credit scores across all salary ranges.</a:t>
            </a:r>
          </a:p>
          <a:p>
            <a:r>
              <a:rPr lang="en-US" sz="2800" dirty="0"/>
              <a:t>Whether a customer earns a low or high salary, their credit score varies widely.</a:t>
            </a:r>
          </a:p>
          <a:p>
            <a:r>
              <a:rPr lang="en-US" sz="2800" dirty="0"/>
              <a:t>This lack of pattern hints that </a:t>
            </a:r>
            <a:r>
              <a:rPr lang="en-US" sz="2800" b="1" dirty="0"/>
              <a:t>Estimated Salary doesn't play a major role</a:t>
            </a:r>
            <a:r>
              <a:rPr lang="en-US" sz="2800" dirty="0"/>
              <a:t> in determining credit scores in this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61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4E65A-547D-EF04-6193-134EF037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0E88F-B2E6-5DC6-8315-AE93F07702F5}"/>
              </a:ext>
            </a:extLst>
          </p:cNvPr>
          <p:cNvSpPr txBox="1"/>
          <p:nvPr/>
        </p:nvSpPr>
        <p:spPr>
          <a:xfrm>
            <a:off x="4631267" y="558800"/>
            <a:ext cx="50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Valuable Insights</a:t>
            </a:r>
            <a:endParaRPr lang="en-US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D390-E27C-17A9-659F-4C4C70B8F50A}"/>
              </a:ext>
            </a:extLst>
          </p:cNvPr>
          <p:cNvSpPr txBox="1"/>
          <p:nvPr/>
        </p:nvSpPr>
        <p:spPr>
          <a:xfrm>
            <a:off x="0" y="1774885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High Churn Risk Among Older Customers:</a:t>
            </a:r>
          </a:p>
          <a:p>
            <a:r>
              <a:rPr lang="en-US" dirty="0"/>
              <a:t>Customers who </a:t>
            </a:r>
            <a:r>
              <a:rPr lang="en-US" b="1" dirty="0"/>
              <a:t>exited</a:t>
            </a:r>
            <a:r>
              <a:rPr lang="en-US" dirty="0"/>
              <a:t> the bank are </a:t>
            </a:r>
            <a:r>
              <a:rPr lang="en-US" b="1" dirty="0"/>
              <a:t>generally older</a:t>
            </a:r>
            <a:r>
              <a:rPr lang="en-US" dirty="0"/>
              <a:t> and tend to have </a:t>
            </a:r>
            <a:r>
              <a:rPr lang="en-US" b="1" dirty="0"/>
              <a:t>higher account balances</a:t>
            </a:r>
            <a:r>
              <a:rPr lang="en-US" dirty="0"/>
              <a:t>.</a:t>
            </a:r>
          </a:p>
          <a:p>
            <a:r>
              <a:rPr lang="en-US" dirty="0"/>
              <a:t>This may indicate dissatisfaction among senior or high-value customers — possibly due to lack of personalized services or benefits.</a:t>
            </a:r>
          </a:p>
          <a:p>
            <a:r>
              <a:rPr lang="en-US" b="1" dirty="0"/>
              <a:t>2. Zero Balance Accounts Are Common:</a:t>
            </a:r>
          </a:p>
          <a:p>
            <a:r>
              <a:rPr lang="en-US" dirty="0"/>
              <a:t>A significant number of customers maintain a </a:t>
            </a:r>
            <a:r>
              <a:rPr lang="en-US" b="1" dirty="0"/>
              <a:t>zero balance</a:t>
            </a:r>
            <a:r>
              <a:rPr lang="en-US" dirty="0"/>
              <a:t>, even if they have a decent credit score.</a:t>
            </a:r>
          </a:p>
          <a:p>
            <a:r>
              <a:rPr lang="en-US" dirty="0"/>
              <a:t>This could indicate </a:t>
            </a:r>
            <a:r>
              <a:rPr lang="en-US" b="1" dirty="0"/>
              <a:t>inactive accounts</a:t>
            </a:r>
            <a:r>
              <a:rPr lang="en-US" dirty="0"/>
              <a:t> or customers using the bank for services other than deposits (e.g., loans, cards).</a:t>
            </a:r>
          </a:p>
          <a:p>
            <a:r>
              <a:rPr lang="en-US" b="1" dirty="0"/>
              <a:t>3. Credit Score is Widely Distributed:</a:t>
            </a:r>
          </a:p>
          <a:p>
            <a:r>
              <a:rPr lang="en-US" dirty="0"/>
              <a:t>Credit Score does </a:t>
            </a:r>
            <a:r>
              <a:rPr lang="en-US" b="1" dirty="0"/>
              <a:t>not show strong correlation</a:t>
            </a:r>
            <a:r>
              <a:rPr lang="en-US" dirty="0"/>
              <a:t> with:</a:t>
            </a:r>
          </a:p>
          <a:p>
            <a:pPr lvl="1"/>
            <a:r>
              <a:rPr lang="en-US" dirty="0"/>
              <a:t>Tenure (how long the customer has been with the bank)</a:t>
            </a:r>
          </a:p>
          <a:p>
            <a:pPr lvl="1"/>
            <a:r>
              <a:rPr lang="en-US" dirty="0"/>
              <a:t>Balance</a:t>
            </a:r>
          </a:p>
          <a:p>
            <a:pPr lvl="1"/>
            <a:r>
              <a:rPr lang="en-US" dirty="0"/>
              <a:t>Estimated Salary</a:t>
            </a:r>
          </a:p>
          <a:p>
            <a:r>
              <a:rPr lang="en-US" dirty="0"/>
              <a:t>This suggests that credit scores are likely influenced by other factors like </a:t>
            </a:r>
            <a:r>
              <a:rPr lang="en-US" b="1" dirty="0"/>
              <a:t>repayment behavior, credit usage</a:t>
            </a:r>
            <a:r>
              <a:rPr lang="en-US" dirty="0"/>
              <a:t>, or </a:t>
            </a:r>
            <a:r>
              <a:rPr lang="en-US" b="1" dirty="0"/>
              <a:t>external credit history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636B1-7DD9-AB27-A029-2FFCCA261519}"/>
              </a:ext>
            </a:extLst>
          </p:cNvPr>
          <p:cNvSpPr txBox="1"/>
          <p:nvPr/>
        </p:nvSpPr>
        <p:spPr>
          <a:xfrm>
            <a:off x="1" y="1998133"/>
            <a:ext cx="12191999" cy="3778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4. No Strong Link Between Salary and Churn or Credit Score:</a:t>
            </a:r>
          </a:p>
          <a:p>
            <a:pPr>
              <a:lnSpc>
                <a:spcPct val="150000"/>
              </a:lnSpc>
            </a:pPr>
            <a:r>
              <a:rPr lang="en-US" dirty="0"/>
              <a:t>Estimated salary is </a:t>
            </a:r>
            <a:r>
              <a:rPr lang="en-US" b="1" dirty="0"/>
              <a:t>uniformly spread</a:t>
            </a:r>
            <a:r>
              <a:rPr lang="en-US" dirty="0"/>
              <a:t> across the credit score and does </a:t>
            </a:r>
            <a:r>
              <a:rPr lang="en-US" b="1" dirty="0"/>
              <a:t>not seem to influence churn behavior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Indicates that </a:t>
            </a:r>
            <a:r>
              <a:rPr lang="en-US" b="1" dirty="0"/>
              <a:t>income alone isn't a major driver</a:t>
            </a:r>
            <a:r>
              <a:rPr lang="en-US" dirty="0"/>
              <a:t> for leaving the bank or having better credit.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5. Age Positively Correlates with Balance:</a:t>
            </a:r>
          </a:p>
          <a:p>
            <a:pPr>
              <a:lnSpc>
                <a:spcPct val="150000"/>
              </a:lnSpc>
            </a:pPr>
            <a:r>
              <a:rPr lang="en-US" dirty="0"/>
              <a:t>As age increases, the average balance in the account also increases.</a:t>
            </a:r>
          </a:p>
          <a:p>
            <a:pPr>
              <a:lnSpc>
                <a:spcPct val="150000"/>
              </a:lnSpc>
            </a:pPr>
            <a:r>
              <a:rPr lang="en-US" dirty="0"/>
              <a:t>This may suggest that </a:t>
            </a:r>
            <a:r>
              <a:rPr lang="en-US" b="1" dirty="0"/>
              <a:t>older customers are more financially stable</a:t>
            </a:r>
            <a:r>
              <a:rPr lang="en-US" dirty="0"/>
              <a:t> or save more over time.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6. Presence of Outliers in Balance and Salary: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contains </a:t>
            </a:r>
            <a:r>
              <a:rPr lang="en-US" b="1" dirty="0"/>
              <a:t>extreme outliers</a:t>
            </a:r>
            <a:r>
              <a:rPr lang="en-US" dirty="0"/>
              <a:t>, especially in balance.</a:t>
            </a:r>
          </a:p>
          <a:p>
            <a:pPr>
              <a:lnSpc>
                <a:spcPct val="150000"/>
              </a:lnSpc>
            </a:pPr>
            <a:r>
              <a:rPr lang="en-US" dirty="0"/>
              <a:t>These may skew statistical results and </a:t>
            </a:r>
            <a:r>
              <a:rPr lang="en-US" b="1" dirty="0"/>
              <a:t>should be treated</a:t>
            </a:r>
            <a:r>
              <a:rPr lang="en-US" dirty="0"/>
              <a:t> in any predictive modeling for better accuracy.</a:t>
            </a:r>
          </a:p>
        </p:txBody>
      </p:sp>
    </p:spTree>
    <p:extLst>
      <p:ext uri="{BB962C8B-B14F-4D97-AF65-F5344CB8AC3E}">
        <p14:creationId xmlns:p14="http://schemas.microsoft.com/office/powerpoint/2010/main" val="212164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C9E122-F5B5-7FBE-08AB-29C027B67B75}"/>
              </a:ext>
            </a:extLst>
          </p:cNvPr>
          <p:cNvSpPr txBox="1"/>
          <p:nvPr/>
        </p:nvSpPr>
        <p:spPr>
          <a:xfrm>
            <a:off x="5588000" y="982133"/>
            <a:ext cx="512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Business Takeaway: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F9D0B-B976-7E75-F891-33351DC5D619}"/>
              </a:ext>
            </a:extLst>
          </p:cNvPr>
          <p:cNvSpPr txBox="1"/>
          <p:nvPr/>
        </p:nvSpPr>
        <p:spPr>
          <a:xfrm>
            <a:off x="567266" y="2175933"/>
            <a:ext cx="6959600" cy="376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A663D59-FC91-A271-BCB2-C48A8F524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66" y="2046057"/>
            <a:ext cx="11497733" cy="268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why so many customers hold zero balances — could be a red flag for engagement.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enriching the data with behavioral indicators for better churn and credit score predictions.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retaining older, high-balance customers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loyalty programs or exclusive services.</a:t>
            </a:r>
          </a:p>
        </p:txBody>
      </p:sp>
    </p:spTree>
    <p:extLst>
      <p:ext uri="{BB962C8B-B14F-4D97-AF65-F5344CB8AC3E}">
        <p14:creationId xmlns:p14="http://schemas.microsoft.com/office/powerpoint/2010/main" val="61468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6C9-5CB0-5D61-E527-72500C9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4" y="3604044"/>
            <a:ext cx="8825660" cy="1653180"/>
          </a:xfrm>
        </p:spPr>
        <p:txBody>
          <a:bodyPr>
            <a:normAutofit/>
          </a:bodyPr>
          <a:lstStyle/>
          <a:p>
            <a:r>
              <a:rPr lang="en-US" dirty="0"/>
              <a:t>BY-PRIYANSHU RAJPUT</a:t>
            </a:r>
            <a:br>
              <a:rPr lang="en-US" dirty="0"/>
            </a:br>
            <a:r>
              <a:rPr lang="en-US" dirty="0"/>
              <a:t>DA/DS 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47938-C427-FA32-F8E3-291754B0C8B7}"/>
              </a:ext>
            </a:extLst>
          </p:cNvPr>
          <p:cNvSpPr txBox="1"/>
          <p:nvPr/>
        </p:nvSpPr>
        <p:spPr>
          <a:xfrm>
            <a:off x="519954" y="1236133"/>
            <a:ext cx="9267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u="sng" dirty="0">
                <a:latin typeface="Algerian" panose="04020705040A02060702" pitchFamily="82" charset="0"/>
              </a:rPr>
              <a:t>THANKS😎</a:t>
            </a:r>
            <a:endParaRPr lang="en-US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718DC-31F9-133A-6710-16A0EBDCDB81}"/>
              </a:ext>
            </a:extLst>
          </p:cNvPr>
          <p:cNvSpPr txBox="1"/>
          <p:nvPr/>
        </p:nvSpPr>
        <p:spPr>
          <a:xfrm>
            <a:off x="5637320" y="399495"/>
            <a:ext cx="554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lgerian" panose="04020705040A02060702" pitchFamily="82" charset="0"/>
              </a:rPr>
              <a:t>Understanding the Bank Churn Dataset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30DB30-EE1E-FBE0-F48B-B28FB813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88" y="1859137"/>
            <a:ext cx="11070453" cy="481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starts with importing a customer dataset from a CSV file using Python. The main goal is to analyze the data and understand the reasons why customers are leaving the bank (also called "churn").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this screenshot, we’ve: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 key Python libraries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matplotlib, and seaborn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These help with data handling and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Loaded the dataset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pd.read_csv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from a local file path.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contains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10,000 rows and 13 columns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Each row represents a customer’s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55112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D381-2B7F-BC3E-D487-1FA9EDAD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800539"/>
            <a:ext cx="8610600" cy="1256862"/>
          </a:xfrm>
        </p:spPr>
        <p:txBody>
          <a:bodyPr/>
          <a:lstStyle/>
          <a:p>
            <a:r>
              <a:rPr lang="en-US" dirty="0"/>
              <a:t>FINANCE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C966-92C2-598B-CA55-B1C33E37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7114"/>
            <a:ext cx="10820400" cy="3911571"/>
          </a:xfrm>
        </p:spPr>
        <p:txBody>
          <a:bodyPr/>
          <a:lstStyle/>
          <a:p>
            <a:r>
              <a:rPr lang="en-US" dirty="0"/>
              <a:t>HERE I BROUGHT DATA THROUGH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5B7E7-8C13-4FE2-0A92-737ABEED66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7232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7E8B5-2F5D-43A8-299B-4A451E0DD1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61"/>
          <a:stretch>
            <a:fillRect/>
          </a:stretch>
        </p:blipFill>
        <p:spPr>
          <a:xfrm>
            <a:off x="6826928" y="2205223"/>
            <a:ext cx="5365072" cy="465277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2483CFE-8716-A538-95F3-8FE0641F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95388"/>
            <a:ext cx="682692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 starting any analysis, it’s important to check if the dataset is complete and clean.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slide shows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validation step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We used the line: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bank.isnull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().sum()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checks each column for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result? Zero missing values across all 13 columns.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 means: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customer has a credit score, age, gender, and other required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data cleaning is needed at this stage.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Next, we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0BFD6-4B9E-F5F2-0ECE-7ED96B131FF1}"/>
              </a:ext>
            </a:extLst>
          </p:cNvPr>
          <p:cNvSpPr txBox="1"/>
          <p:nvPr/>
        </p:nvSpPr>
        <p:spPr>
          <a:xfrm>
            <a:off x="2013258" y="1251116"/>
            <a:ext cx="774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u="sng" dirty="0">
                <a:latin typeface="Arial" panose="020B0604020202020204" pitchFamily="34" charset="0"/>
              </a:rPr>
              <a:t>Data Quality Check – Is Our Dataset Ready?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67777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C0443-DAF1-E847-927C-91E5BD0FB44C}"/>
              </a:ext>
            </a:extLst>
          </p:cNvPr>
          <p:cNvSpPr txBox="1"/>
          <p:nvPr/>
        </p:nvSpPr>
        <p:spPr>
          <a:xfrm>
            <a:off x="2379133" y="1109133"/>
            <a:ext cx="825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Understanding Customer Age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B59C0-0B5F-A7B7-B6A7-9597F94BE57F}"/>
              </a:ext>
            </a:extLst>
          </p:cNvPr>
          <p:cNvSpPr txBox="1"/>
          <p:nvPr/>
        </p:nvSpPr>
        <p:spPr>
          <a:xfrm>
            <a:off x="76200" y="2540000"/>
            <a:ext cx="1211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histogram shows how customer ages are distributed in our dataset.</a:t>
            </a:r>
          </a:p>
          <a:p>
            <a:r>
              <a:rPr lang="en-US" dirty="0"/>
              <a:t>The most common age group is between </a:t>
            </a:r>
            <a:r>
              <a:rPr lang="en-US" b="1" dirty="0"/>
              <a:t>30 and 40 years</a:t>
            </a:r>
            <a:r>
              <a:rPr lang="en-US" dirty="0"/>
              <a:t>, with a clear peak around </a:t>
            </a:r>
            <a:r>
              <a:rPr lang="en-US" b="1" dirty="0"/>
              <a:t>35</a:t>
            </a:r>
            <a:r>
              <a:rPr lang="en-US" dirty="0"/>
              <a:t>, where we see the highest number of customers. As the age increases beyond 40, the number of customers steadily decreases.</a:t>
            </a:r>
          </a:p>
          <a:p>
            <a:r>
              <a:rPr lang="en-US" dirty="0"/>
              <a:t>We also added a smooth curve (KDE plot) to visualize the general shape of the distribution. This highlights that our customer base is skewed slightly to the right — meaning we have more younger customers than older ones.</a:t>
            </a:r>
          </a:p>
          <a:p>
            <a:r>
              <a:rPr lang="en-US" dirty="0"/>
              <a:t>Understanding this helps us target marketing and services toward the most active age group while also recognizing where we may need to improve engagement with older demographics.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1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41286-5052-9F79-E6E4-D2E313D2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0EE78-92F5-B60B-FDFD-069B90805759}"/>
              </a:ext>
            </a:extLst>
          </p:cNvPr>
          <p:cNvSpPr txBox="1"/>
          <p:nvPr/>
        </p:nvSpPr>
        <p:spPr>
          <a:xfrm>
            <a:off x="3496732" y="874986"/>
            <a:ext cx="714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How Customer Balance Varies with 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F6B1A-ACE4-F6E6-D82C-C3303CCF80E5}"/>
              </a:ext>
            </a:extLst>
          </p:cNvPr>
          <p:cNvSpPr txBox="1"/>
          <p:nvPr/>
        </p:nvSpPr>
        <p:spPr>
          <a:xfrm>
            <a:off x="0" y="1670485"/>
            <a:ext cx="12192000" cy="544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This scatter plot shows the relationship between </a:t>
            </a:r>
            <a:r>
              <a:rPr lang="en-US" b="1" dirty="0"/>
              <a:t>customer age</a:t>
            </a:r>
            <a:r>
              <a:rPr lang="en-US" dirty="0"/>
              <a:t> and their </a:t>
            </a:r>
            <a:r>
              <a:rPr lang="en-US" b="1" dirty="0"/>
              <a:t>account balance</a:t>
            </a:r>
            <a:r>
              <a:rPr lang="en-US" dirty="0"/>
              <a:t>, while also indicating churn status.</a:t>
            </a:r>
          </a:p>
          <a:p>
            <a:pPr>
              <a:lnSpc>
                <a:spcPct val="150000"/>
              </a:lnSpc>
            </a:pPr>
            <a:r>
              <a:rPr lang="en-US" dirty="0"/>
              <a:t>Most customers, regardless of age, have balances spread between </a:t>
            </a:r>
            <a:r>
              <a:rPr lang="en-US" b="1" dirty="0"/>
              <a:t>50,000 to 200,000</a:t>
            </a:r>
            <a:r>
              <a:rPr lang="en-US" dirty="0"/>
              <a:t>. There's no strong correlation between age and balance—customers of all ages hold similar balance ranges.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notice the color pattern: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Blue dots-</a:t>
            </a:r>
            <a:r>
              <a:rPr lang="en-US" dirty="0"/>
              <a:t>represent customers who stayed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Red dots-</a:t>
            </a:r>
            <a:r>
              <a:rPr lang="en-US" dirty="0"/>
              <a:t>represent customers who churned</a:t>
            </a:r>
          </a:p>
          <a:p>
            <a:pPr>
              <a:lnSpc>
                <a:spcPct val="150000"/>
              </a:lnSpc>
            </a:pPr>
            <a:r>
              <a:rPr lang="en-US" dirty="0"/>
              <a:t>We can see that </a:t>
            </a:r>
            <a:r>
              <a:rPr lang="en-US" b="1" dirty="0"/>
              <a:t>churned customers (red)</a:t>
            </a:r>
            <a:r>
              <a:rPr lang="en-US" dirty="0"/>
              <a:t> are more common in the </a:t>
            </a:r>
            <a:r>
              <a:rPr lang="en-US" b="1" dirty="0"/>
              <a:t>older age group (above 50)</a:t>
            </a:r>
            <a:r>
              <a:rPr lang="en-US" dirty="0"/>
              <a:t>, especially those with </a:t>
            </a:r>
            <a:r>
              <a:rPr lang="en-US" b="1" dirty="0"/>
              <a:t>higher balances</a:t>
            </a:r>
            <a:r>
              <a:rPr lang="en-US" dirty="0"/>
              <a:t>. This might suggest that older customers with high balances are more likely to leave—something worth looking into further.</a:t>
            </a:r>
          </a:p>
          <a:p>
            <a:pPr>
              <a:lnSpc>
                <a:spcPct val="150000"/>
              </a:lnSpc>
            </a:pPr>
            <a:r>
              <a:rPr lang="en-US" dirty="0"/>
              <a:t>This insight can help target retention strategies more effectively by focusing on high-balance, older customers.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4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72404-B836-53E0-812B-D8A3A4B8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496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189</TotalTime>
  <Words>1642</Words>
  <Application>Microsoft Office PowerPoint</Application>
  <PresentationFormat>Widescreen</PresentationFormat>
  <Paragraphs>122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Algerian</vt:lpstr>
      <vt:lpstr>Arial</vt:lpstr>
      <vt:lpstr>Calibri</vt:lpstr>
      <vt:lpstr>Century Gothic</vt:lpstr>
      <vt:lpstr>Vapor Trail</vt:lpstr>
      <vt:lpstr>BANKING PROJECT</vt:lpstr>
      <vt:lpstr>PowerPoint Presentation</vt:lpstr>
      <vt:lpstr>PowerPoint Presentation</vt:lpstr>
      <vt:lpstr>FINANCE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BY-PRIYANSHU RAJPUT DA/DS 34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priyanshu rajput</dc:creator>
  <cp:lastModifiedBy>priyanshu rajput</cp:lastModifiedBy>
  <cp:revision>14</cp:revision>
  <dcterms:created xsi:type="dcterms:W3CDTF">2025-07-07T18:39:30Z</dcterms:created>
  <dcterms:modified xsi:type="dcterms:W3CDTF">2025-07-11T14:14:58Z</dcterms:modified>
</cp:coreProperties>
</file>